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59" r:id="rId3"/>
    <p:sldId id="263" r:id="rId4"/>
    <p:sldId id="267" r:id="rId5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>
      <p:cViewPr varScale="1">
        <p:scale>
          <a:sx n="114" d="100"/>
          <a:sy n="114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3006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77606-1193-459B-BFFE-8DC574680D63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FA152-461A-4626-B8F6-BEA6F04349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126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FA152-461A-4626-B8F6-BEA6F043492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278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FA152-461A-4626-B8F6-BEA6F043492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357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0F8-BBBF-4488-9AD5-ADD9039755E1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7560-DC20-48D8-9B02-63094CA47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600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0F8-BBBF-4488-9AD5-ADD9039755E1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7560-DC20-48D8-9B02-63094CA47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62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0F8-BBBF-4488-9AD5-ADD9039755E1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7560-DC20-48D8-9B02-63094CA47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14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0F8-BBBF-4488-9AD5-ADD9039755E1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7560-DC20-48D8-9B02-63094CA47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499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0F8-BBBF-4488-9AD5-ADD9039755E1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7560-DC20-48D8-9B02-63094CA47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575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0F8-BBBF-4488-9AD5-ADD9039755E1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7560-DC20-48D8-9B02-63094CA47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718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0F8-BBBF-4488-9AD5-ADD9039755E1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7560-DC20-48D8-9B02-63094CA47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169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0F8-BBBF-4488-9AD5-ADD9039755E1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7560-DC20-48D8-9B02-63094CA47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54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0F8-BBBF-4488-9AD5-ADD9039755E1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7560-DC20-48D8-9B02-63094CA47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5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0F8-BBBF-4488-9AD5-ADD9039755E1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7560-DC20-48D8-9B02-63094CA47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9988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810F8-BBBF-4488-9AD5-ADD9039755E1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7560-DC20-48D8-9B02-63094CA47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522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810F8-BBBF-4488-9AD5-ADD9039755E1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17560-DC20-48D8-9B02-63094CA47E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57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948388" y="765529"/>
            <a:ext cx="7296019" cy="5032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363" lvl="0" algn="ctr" fontAlgn="ctr"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itchFamily="34" charset="0"/>
              </a:rPr>
              <a:t>ЭТАПЫ ВНЕДРЕНИЯ ДИСТАНЦИОННОГО МОНИТОРИНГА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8920504" y="10087852"/>
            <a:ext cx="26000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1" y="3932285"/>
            <a:ext cx="37369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ПИЛОТНЫЙ ПРОЕКТ ДИСТАНЦИОННЫЙ </a:t>
            </a:r>
          </a:p>
          <a:p>
            <a:pPr algn="ctr"/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МОНИТОРИНГ ПО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НДС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72906" y="3140968"/>
            <a:ext cx="3664053" cy="5040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823472" y="2745611"/>
            <a:ext cx="11388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2021 год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873672" y="3240884"/>
            <a:ext cx="11388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2022 год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4266122"/>
            <a:ext cx="326767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ДИСТАНЦИОННЫЙ МОНИТОРИНГ</a:t>
            </a:r>
          </a:p>
          <a:p>
            <a:pPr algn="ctr"/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 ВСЕМ НАЛОГАМ</a:t>
            </a:r>
          </a:p>
          <a:p>
            <a:pPr algn="ctr"/>
            <a:r>
              <a:rPr lang="ru-RU" sz="1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 с 1 января 2022 года )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643232" y="3680257"/>
            <a:ext cx="3599718" cy="5040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E3E2ED8E-F0E8-4160-AD0D-408367E873A2}"/>
              </a:ext>
            </a:extLst>
          </p:cNvPr>
          <p:cNvCxnSpPr>
            <a:cxnSpLocks/>
          </p:cNvCxnSpPr>
          <p:nvPr/>
        </p:nvCxnSpPr>
        <p:spPr>
          <a:xfrm>
            <a:off x="4643233" y="2492896"/>
            <a:ext cx="0" cy="2448272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>
            <a:extLst>
              <a:ext uri="{FF2B5EF4-FFF2-40B4-BE49-F238E27FC236}">
                <a16:creationId xmlns:a16="http://schemas.microsoft.com/office/drawing/2014/main" id="{E3E2ED8E-F0E8-4160-AD0D-408367E873A2}"/>
              </a:ext>
            </a:extLst>
          </p:cNvPr>
          <p:cNvCxnSpPr>
            <a:cxnSpLocks/>
          </p:cNvCxnSpPr>
          <p:nvPr/>
        </p:nvCxnSpPr>
        <p:spPr>
          <a:xfrm>
            <a:off x="972906" y="1556792"/>
            <a:ext cx="0" cy="2375493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3E2ED8E-F0E8-4160-AD0D-408367E873A2}"/>
              </a:ext>
            </a:extLst>
          </p:cNvPr>
          <p:cNvCxnSpPr>
            <a:cxnSpLocks/>
          </p:cNvCxnSpPr>
          <p:nvPr/>
        </p:nvCxnSpPr>
        <p:spPr>
          <a:xfrm>
            <a:off x="8244408" y="3425550"/>
            <a:ext cx="0" cy="2379714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87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Прямоугольник 61"/>
          <p:cNvSpPr/>
          <p:nvPr/>
        </p:nvSpPr>
        <p:spPr>
          <a:xfrm>
            <a:off x="8960305" y="8001709"/>
            <a:ext cx="26000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5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E3E2ED8E-F0E8-4160-AD0D-408367E873A2}"/>
              </a:ext>
            </a:extLst>
          </p:cNvPr>
          <p:cNvCxnSpPr>
            <a:cxnSpLocks/>
          </p:cNvCxnSpPr>
          <p:nvPr/>
        </p:nvCxnSpPr>
        <p:spPr>
          <a:xfrm>
            <a:off x="971600" y="0"/>
            <a:ext cx="2" cy="6902287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99">
            <a:extLst>
              <a:ext uri="{FF2B5EF4-FFF2-40B4-BE49-F238E27FC236}">
                <a16:creationId xmlns:a16="http://schemas.microsoft.com/office/drawing/2014/main" id="{D0EB4D27-01EE-407E-A0E9-722C5382EC8D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3800736" y="326223"/>
            <a:ext cx="297000" cy="432000"/>
            <a:chOff x="5048874" y="1509126"/>
            <a:chExt cx="459230" cy="630576"/>
          </a:xfrm>
        </p:grpSpPr>
        <p:sp>
          <p:nvSpPr>
            <p:cNvPr id="29" name="Chevron2">
              <a:extLst>
                <a:ext uri="{FF2B5EF4-FFF2-40B4-BE49-F238E27FC236}">
                  <a16:creationId xmlns:a16="http://schemas.microsoft.com/office/drawing/2014/main" id="{868FBC91-EDA5-4D43-9F29-C708DAA6CBA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48874" y="1547812"/>
              <a:ext cx="243323" cy="553205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rgbClr val="0065BD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hangingPunct="1">
                <a:defRPr/>
              </a:pPr>
              <a:endParaRPr lang="en-US" sz="1300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30" name="Chevron2">
              <a:extLst>
                <a:ext uri="{FF2B5EF4-FFF2-40B4-BE49-F238E27FC236}">
                  <a16:creationId xmlns:a16="http://schemas.microsoft.com/office/drawing/2014/main" id="{DF22536A-236B-45F4-A4E6-2A6B9F304A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30510" y="1509126"/>
              <a:ext cx="277594" cy="630576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rgbClr val="A6A6A6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hangingPunct="1">
                <a:defRPr/>
              </a:pPr>
              <a:endParaRPr lang="en-US" sz="1300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</p:grpSp>
      <p:grpSp>
        <p:nvGrpSpPr>
          <p:cNvPr id="4" name="Group 34">
            <a:extLst>
              <a:ext uri="{FF2B5EF4-FFF2-40B4-BE49-F238E27FC236}">
                <a16:creationId xmlns:a16="http://schemas.microsoft.com/office/drawing/2014/main" id="{1A49AEF0-B45E-4E31-ADCC-9A607A7913F7}"/>
              </a:ext>
            </a:extLst>
          </p:cNvPr>
          <p:cNvGrpSpPr/>
          <p:nvPr/>
        </p:nvGrpSpPr>
        <p:grpSpPr>
          <a:xfrm>
            <a:off x="1026516" y="283026"/>
            <a:ext cx="8063793" cy="519187"/>
            <a:chOff x="113539" y="589688"/>
            <a:chExt cx="12104132" cy="437891"/>
          </a:xfrm>
        </p:grpSpPr>
        <p:sp>
          <p:nvSpPr>
            <p:cNvPr id="47" name="Прямоугольник 35">
              <a:extLst>
                <a:ext uri="{FF2B5EF4-FFF2-40B4-BE49-F238E27FC236}">
                  <a16:creationId xmlns:a16="http://schemas.microsoft.com/office/drawing/2014/main" id="{707E1E12-BB99-4768-9195-D076E9F22FD3}"/>
                </a:ext>
              </a:extLst>
            </p:cNvPr>
            <p:cNvSpPr/>
            <p:nvPr/>
          </p:nvSpPr>
          <p:spPr>
            <a:xfrm>
              <a:off x="4701175" y="731827"/>
              <a:ext cx="4508108" cy="182880"/>
            </a:xfrm>
            <a:prstGeom prst="rect">
              <a:avLst/>
            </a:prstGeom>
            <a:solidFill>
              <a:srgbClr val="0065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 dirty="0"/>
            </a:p>
          </p:txBody>
        </p:sp>
        <p:sp>
          <p:nvSpPr>
            <p:cNvPr id="40" name="Прямоугольник 35">
              <a:extLst>
                <a:ext uri="{FF2B5EF4-FFF2-40B4-BE49-F238E27FC236}">
                  <a16:creationId xmlns:a16="http://schemas.microsoft.com/office/drawing/2014/main" id="{61AE3747-4C31-4063-B54E-14690AB4845C}"/>
                </a:ext>
              </a:extLst>
            </p:cNvPr>
            <p:cNvSpPr/>
            <p:nvPr/>
          </p:nvSpPr>
          <p:spPr>
            <a:xfrm>
              <a:off x="113539" y="731827"/>
              <a:ext cx="4270327" cy="182880"/>
            </a:xfrm>
            <a:prstGeom prst="rect">
              <a:avLst/>
            </a:prstGeom>
            <a:solidFill>
              <a:srgbClr val="0065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 dirty="0"/>
            </a:p>
          </p:txBody>
        </p:sp>
        <p:grpSp>
          <p:nvGrpSpPr>
            <p:cNvPr id="5" name="Группа 36">
              <a:extLst>
                <a:ext uri="{FF2B5EF4-FFF2-40B4-BE49-F238E27FC236}">
                  <a16:creationId xmlns:a16="http://schemas.microsoft.com/office/drawing/2014/main" id="{40279B0A-5140-40AC-BD21-C7433D7BAD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60151" y="618956"/>
              <a:ext cx="2168449" cy="408623"/>
              <a:chOff x="5146961" y="3087157"/>
              <a:chExt cx="1048943" cy="396000"/>
            </a:xfrm>
          </p:grpSpPr>
          <p:sp>
            <p:nvSpPr>
              <p:cNvPr id="60" name="Скругленный прямоугольник 63">
                <a:extLst>
                  <a:ext uri="{FF2B5EF4-FFF2-40B4-BE49-F238E27FC236}">
                    <a16:creationId xmlns:a16="http://schemas.microsoft.com/office/drawing/2014/main" id="{94766390-0CB0-4D2B-A247-F770E284CCCB}"/>
                  </a:ext>
                </a:extLst>
              </p:cNvPr>
              <p:cNvSpPr/>
              <p:nvPr/>
            </p:nvSpPr>
            <p:spPr>
              <a:xfrm>
                <a:off x="5146961" y="3087157"/>
                <a:ext cx="1007684" cy="396000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0065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ru-RU"/>
              </a:p>
            </p:txBody>
          </p:sp>
          <p:sp>
            <p:nvSpPr>
              <p:cNvPr id="61" name="TextBox 38">
                <a:extLst>
                  <a:ext uri="{FF2B5EF4-FFF2-40B4-BE49-F238E27FC236}">
                    <a16:creationId xmlns:a16="http://schemas.microsoft.com/office/drawing/2014/main" id="{9E35EA46-2AEE-42F1-AF61-ABF865BED4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7904" y="3093769"/>
                <a:ext cx="1008000" cy="328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/>
                <a:endParaRPr lang="en-US" altLang="ru-RU" sz="1600" b="1" dirty="0">
                  <a:solidFill>
                    <a:srgbClr val="0065BD"/>
                  </a:solidFill>
                  <a:latin typeface="Arial" panose="020B0604020202020204" pitchFamily="34" charset="0"/>
                  <a:ea typeface="Tahoma" panose="020B0604030504040204" pitchFamily="34" charset="0"/>
                </a:endParaRPr>
              </a:p>
            </p:txBody>
          </p: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01F0D31-F3E7-4BD1-8AC0-5234DB4CABE8}"/>
                </a:ext>
              </a:extLst>
            </p:cNvPr>
            <p:cNvSpPr txBox="1"/>
            <p:nvPr/>
          </p:nvSpPr>
          <p:spPr>
            <a:xfrm>
              <a:off x="967634" y="595000"/>
              <a:ext cx="2161928" cy="3893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4625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СЕЙЧАС</a:t>
              </a:r>
            </a:p>
          </p:txBody>
        </p:sp>
        <p:grpSp>
          <p:nvGrpSpPr>
            <p:cNvPr id="6" name="Группа 36">
              <a:extLst>
                <a:ext uri="{FF2B5EF4-FFF2-40B4-BE49-F238E27FC236}">
                  <a16:creationId xmlns:a16="http://schemas.microsoft.com/office/drawing/2014/main" id="{87B712B1-44C7-4E5E-A890-05F698C59F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56001" y="618956"/>
              <a:ext cx="2639992" cy="408623"/>
              <a:chOff x="5146961" y="3087157"/>
              <a:chExt cx="1048943" cy="396000"/>
            </a:xfrm>
          </p:grpSpPr>
          <p:sp>
            <p:nvSpPr>
              <p:cNvPr id="58" name="Скругленный прямоугольник 63">
                <a:extLst>
                  <a:ext uri="{FF2B5EF4-FFF2-40B4-BE49-F238E27FC236}">
                    <a16:creationId xmlns:a16="http://schemas.microsoft.com/office/drawing/2014/main" id="{73AB1D82-86B4-4AD8-A4D2-61EA59C452BE}"/>
                  </a:ext>
                </a:extLst>
              </p:cNvPr>
              <p:cNvSpPr/>
              <p:nvPr/>
            </p:nvSpPr>
            <p:spPr>
              <a:xfrm>
                <a:off x="5146961" y="3087157"/>
                <a:ext cx="1007684" cy="396000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0065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ru-RU"/>
              </a:p>
            </p:txBody>
          </p:sp>
          <p:sp>
            <p:nvSpPr>
              <p:cNvPr id="59" name="TextBox 38">
                <a:extLst>
                  <a:ext uri="{FF2B5EF4-FFF2-40B4-BE49-F238E27FC236}">
                    <a16:creationId xmlns:a16="http://schemas.microsoft.com/office/drawing/2014/main" id="{F6161CD2-DBF0-4BA9-854F-35C788D54F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7904" y="3093769"/>
                <a:ext cx="1008000" cy="328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/>
                <a:endParaRPr lang="en-US" altLang="ru-RU" sz="1600" b="1" dirty="0">
                  <a:solidFill>
                    <a:srgbClr val="0065BD"/>
                  </a:solidFill>
                  <a:latin typeface="Arial" panose="020B0604020202020204" pitchFamily="34" charset="0"/>
                  <a:ea typeface="Tahoma" panose="020B0604030504040204" pitchFamily="34" charset="0"/>
                </a:endParaRPr>
              </a:p>
            </p:txBody>
          </p:sp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71B2108-CD76-4A0E-B2E3-510DAE6098FB}"/>
                </a:ext>
              </a:extLst>
            </p:cNvPr>
            <p:cNvSpPr txBox="1"/>
            <p:nvPr/>
          </p:nvSpPr>
          <p:spPr>
            <a:xfrm>
              <a:off x="5030570" y="592873"/>
              <a:ext cx="3353640" cy="4283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4625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b="1" kern="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КАК БУДЕТ</a:t>
              </a:r>
              <a:endPara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3" name="Прямоугольник 35">
              <a:extLst>
                <a:ext uri="{FF2B5EF4-FFF2-40B4-BE49-F238E27FC236}">
                  <a16:creationId xmlns:a16="http://schemas.microsoft.com/office/drawing/2014/main" id="{60967775-0785-4237-BC85-A1DDEC4E1FE6}"/>
                </a:ext>
              </a:extLst>
            </p:cNvPr>
            <p:cNvSpPr/>
            <p:nvPr/>
          </p:nvSpPr>
          <p:spPr>
            <a:xfrm>
              <a:off x="9886770" y="731826"/>
              <a:ext cx="2330901" cy="20128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 dirty="0"/>
            </a:p>
          </p:txBody>
        </p:sp>
        <p:sp>
          <p:nvSpPr>
            <p:cNvPr id="54" name="Скругленный прямоугольник 63">
              <a:extLst>
                <a:ext uri="{FF2B5EF4-FFF2-40B4-BE49-F238E27FC236}">
                  <a16:creationId xmlns:a16="http://schemas.microsoft.com/office/drawing/2014/main" id="{A42D2358-E644-44CE-845A-F22CF2910BD3}"/>
                </a:ext>
              </a:extLst>
            </p:cNvPr>
            <p:cNvSpPr/>
            <p:nvPr/>
          </p:nvSpPr>
          <p:spPr bwMode="auto">
            <a:xfrm>
              <a:off x="10105820" y="618956"/>
              <a:ext cx="1934961" cy="40862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ACF7CBE7-DD02-4386-A3A7-F361D1747EC5}"/>
                </a:ext>
              </a:extLst>
            </p:cNvPr>
            <p:cNvSpPr txBox="1"/>
            <p:nvPr/>
          </p:nvSpPr>
          <p:spPr>
            <a:xfrm>
              <a:off x="9675740" y="589688"/>
              <a:ext cx="2365042" cy="4283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4625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ЭФФЕКТ</a:t>
              </a: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1160453" y="1450130"/>
            <a:ext cx="7929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АВТОМАТИЗИРОВАННЫЙ  АНАЛИЗ НАЛОГОВОЙ </a:t>
            </a:r>
          </a:p>
          <a:p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ОТЧЕТНОСТИ  (КАМЕРАЛЬНЫЙ КОНТРОЛЬ)</a:t>
            </a:r>
          </a:p>
        </p:txBody>
      </p:sp>
      <p:sp>
        <p:nvSpPr>
          <p:cNvPr id="95" name="Подзаголовок 2"/>
          <p:cNvSpPr txBox="1">
            <a:spLocks/>
          </p:cNvSpPr>
          <p:nvPr/>
        </p:nvSpPr>
        <p:spPr>
          <a:xfrm>
            <a:off x="1070645" y="4511868"/>
            <a:ext cx="3115281" cy="8987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ru-RU"/>
            </a:defPPr>
            <a:lvl1pPr algn="ctr" defTabSz="995690">
              <a:defRPr sz="2000">
                <a:solidFill>
                  <a:schemeClr val="lt1"/>
                </a:solidFill>
              </a:defRPr>
            </a:lvl1pPr>
            <a:lvl2pPr marL="497845" defTabSz="995690">
              <a:defRPr sz="2000">
                <a:solidFill>
                  <a:schemeClr val="lt1"/>
                </a:solidFill>
              </a:defRPr>
            </a:lvl2pPr>
            <a:lvl3pPr marL="995690" defTabSz="995690">
              <a:defRPr sz="2000">
                <a:solidFill>
                  <a:schemeClr val="lt1"/>
                </a:solidFill>
              </a:defRPr>
            </a:lvl3pPr>
            <a:lvl4pPr marL="1493535" defTabSz="995690">
              <a:defRPr sz="2000">
                <a:solidFill>
                  <a:schemeClr val="lt1"/>
                </a:solidFill>
              </a:defRPr>
            </a:lvl4pPr>
            <a:lvl5pPr marL="1991380" defTabSz="995690">
              <a:defRPr sz="2000">
                <a:solidFill>
                  <a:schemeClr val="lt1"/>
                </a:solidFill>
              </a:defRPr>
            </a:lvl5pPr>
            <a:lvl6pPr marL="2489225" defTabSz="995690">
              <a:defRPr sz="2000">
                <a:solidFill>
                  <a:schemeClr val="lt1"/>
                </a:solidFill>
              </a:defRPr>
            </a:lvl6pPr>
            <a:lvl7pPr marL="2987070" defTabSz="995690">
              <a:defRPr sz="2000">
                <a:solidFill>
                  <a:schemeClr val="lt1"/>
                </a:solidFill>
              </a:defRPr>
            </a:lvl7pPr>
            <a:lvl8pPr marL="3484916" defTabSz="995690">
              <a:defRPr sz="2000">
                <a:solidFill>
                  <a:schemeClr val="lt1"/>
                </a:solidFill>
              </a:defRPr>
            </a:lvl8pPr>
            <a:lvl9pPr marL="3982761" defTabSz="995690">
              <a:defRPr sz="2000">
                <a:solidFill>
                  <a:schemeClr val="lt1"/>
                </a:solidFill>
              </a:defRPr>
            </a:lvl9pPr>
          </a:lstStyle>
          <a:p>
            <a:pPr marL="174625" indent="-174625" algn="l" defTabSz="914400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доп. декларация;</a:t>
            </a:r>
          </a:p>
          <a:p>
            <a:pPr marL="174625" indent="-174625" algn="l" defTabSz="914400"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постановка на рег. учет;</a:t>
            </a:r>
          </a:p>
          <a:p>
            <a:pPr marL="174625" indent="-174625" algn="l" defTabSz="914400"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уплата налогов</a:t>
            </a:r>
          </a:p>
        </p:txBody>
      </p:sp>
      <p:sp>
        <p:nvSpPr>
          <p:cNvPr id="118" name="Прямоугольник 117"/>
          <p:cNvSpPr/>
          <p:nvPr/>
        </p:nvSpPr>
        <p:spPr>
          <a:xfrm>
            <a:off x="683568" y="4161857"/>
            <a:ext cx="619268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fontAlgn="ctr">
              <a:defRPr/>
            </a:pP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СОГЛАСИЕ С ВЫЯВЛЕННЫМ  НАРУШЕНИЕМ:</a:t>
            </a:r>
            <a:endParaRPr lang="ru-RU" sz="1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Подзаголовок 2"/>
          <p:cNvSpPr txBox="1">
            <a:spLocks/>
          </p:cNvSpPr>
          <p:nvPr/>
        </p:nvSpPr>
        <p:spPr>
          <a:xfrm>
            <a:off x="4302250" y="4511868"/>
            <a:ext cx="3261450" cy="1149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ru-RU"/>
            </a:defPPr>
            <a:lvl1pPr algn="ctr" defTabSz="995690">
              <a:defRPr sz="2000">
                <a:solidFill>
                  <a:schemeClr val="lt1"/>
                </a:solidFill>
              </a:defRPr>
            </a:lvl1pPr>
            <a:lvl2pPr marL="497845" defTabSz="995690">
              <a:defRPr sz="2000">
                <a:solidFill>
                  <a:schemeClr val="lt1"/>
                </a:solidFill>
              </a:defRPr>
            </a:lvl2pPr>
            <a:lvl3pPr marL="995690" defTabSz="995690">
              <a:defRPr sz="2000">
                <a:solidFill>
                  <a:schemeClr val="lt1"/>
                </a:solidFill>
              </a:defRPr>
            </a:lvl3pPr>
            <a:lvl4pPr marL="1493535" defTabSz="995690">
              <a:defRPr sz="2000">
                <a:solidFill>
                  <a:schemeClr val="lt1"/>
                </a:solidFill>
              </a:defRPr>
            </a:lvl4pPr>
            <a:lvl5pPr marL="1991380" defTabSz="995690">
              <a:defRPr sz="2000">
                <a:solidFill>
                  <a:schemeClr val="lt1"/>
                </a:solidFill>
              </a:defRPr>
            </a:lvl5pPr>
            <a:lvl6pPr marL="2489225" defTabSz="995690">
              <a:defRPr sz="2000">
                <a:solidFill>
                  <a:schemeClr val="lt1"/>
                </a:solidFill>
              </a:defRPr>
            </a:lvl6pPr>
            <a:lvl7pPr marL="2987070" defTabSz="995690">
              <a:defRPr sz="2000">
                <a:solidFill>
                  <a:schemeClr val="lt1"/>
                </a:solidFill>
              </a:defRPr>
            </a:lvl7pPr>
            <a:lvl8pPr marL="3484916" defTabSz="995690">
              <a:defRPr sz="2000">
                <a:solidFill>
                  <a:schemeClr val="lt1"/>
                </a:solidFill>
              </a:defRPr>
            </a:lvl8pPr>
            <a:lvl9pPr marL="3982761" defTabSz="995690">
              <a:defRPr sz="2000">
                <a:solidFill>
                  <a:schemeClr val="lt1"/>
                </a:solidFill>
              </a:defRPr>
            </a:lvl9pPr>
          </a:lstStyle>
          <a:p>
            <a:pPr marL="174625" indent="-174625" algn="l" defTabSz="914400"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доп. декларация;</a:t>
            </a:r>
          </a:p>
          <a:p>
            <a:pPr marL="174625" indent="-174625" algn="l" defTabSz="914400"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постановка на рег. учет;</a:t>
            </a:r>
          </a:p>
          <a:p>
            <a:pPr marL="174625" indent="-174625" algn="l" defTabSz="914400"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уплата налогов</a:t>
            </a:r>
          </a:p>
          <a:p>
            <a:pPr marL="174625" indent="-174625" algn="l" defTabSz="914400"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отзыв ЭСФ</a:t>
            </a:r>
          </a:p>
          <a:p>
            <a:pPr marL="171450" indent="-171450" algn="l">
              <a:buFont typeface="Wingdings" pitchFamily="2" charset="2"/>
              <a:buChar char="§"/>
            </a:pP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422812" y="4244317"/>
            <a:ext cx="170420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277 участниками  отозваны ЭСФ на сумму 5,6 млрд. тенге</a:t>
            </a:r>
          </a:p>
        </p:txBody>
      </p:sp>
      <p:sp>
        <p:nvSpPr>
          <p:cNvPr id="126" name="Прямоугольник 125"/>
          <p:cNvSpPr/>
          <p:nvPr/>
        </p:nvSpPr>
        <p:spPr>
          <a:xfrm>
            <a:off x="343351" y="1420513"/>
            <a:ext cx="4089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30" name="Прямоугольник 129"/>
          <p:cNvSpPr/>
          <p:nvPr/>
        </p:nvSpPr>
        <p:spPr>
          <a:xfrm>
            <a:off x="370556" y="2725635"/>
            <a:ext cx="3130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87150" y="2737563"/>
            <a:ext cx="67097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fontAlgn="ctr">
              <a:defRPr/>
            </a:pP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ВЫСТАВЛЕНИЕ УВЕДОМЛЕНИЙ ПО РАСХОЖДЕНИЯМ </a:t>
            </a:r>
          </a:p>
          <a:p>
            <a:pPr marL="444500" fontAlgn="ctr">
              <a:defRPr/>
            </a:pP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ВЫСОКОЙ СТЕПЕНЬЮ РИСКА</a:t>
            </a:r>
            <a:endParaRPr lang="ru-RU" sz="1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323528" y="4100301"/>
            <a:ext cx="4138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cxnSp>
        <p:nvCxnSpPr>
          <p:cNvPr id="132" name="Прямая соединительная линия 131">
            <a:extLst>
              <a:ext uri="{FF2B5EF4-FFF2-40B4-BE49-F238E27FC236}">
                <a16:creationId xmlns:a16="http://schemas.microsoft.com/office/drawing/2014/main" id="{E3E2ED8E-F0E8-4160-AD0D-408367E873A2}"/>
              </a:ext>
            </a:extLst>
          </p:cNvPr>
          <p:cNvCxnSpPr>
            <a:cxnSpLocks/>
          </p:cNvCxnSpPr>
          <p:nvPr/>
        </p:nvCxnSpPr>
        <p:spPr>
          <a:xfrm flipH="1">
            <a:off x="7452320" y="0"/>
            <a:ext cx="1" cy="6902287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3" name="Группа 99">
            <a:extLst>
              <a:ext uri="{FF2B5EF4-FFF2-40B4-BE49-F238E27FC236}">
                <a16:creationId xmlns:a16="http://schemas.microsoft.com/office/drawing/2014/main" id="{D0EB4D27-01EE-407E-A0E9-722C5382EC8D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7007434" y="345989"/>
            <a:ext cx="297000" cy="432000"/>
            <a:chOff x="5048874" y="1509126"/>
            <a:chExt cx="459230" cy="630576"/>
          </a:xfrm>
        </p:grpSpPr>
        <p:sp>
          <p:nvSpPr>
            <p:cNvPr id="134" name="Chevron2">
              <a:extLst>
                <a:ext uri="{FF2B5EF4-FFF2-40B4-BE49-F238E27FC236}">
                  <a16:creationId xmlns:a16="http://schemas.microsoft.com/office/drawing/2014/main" id="{868FBC91-EDA5-4D43-9F29-C708DAA6CBA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48874" y="1547812"/>
              <a:ext cx="243323" cy="553205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rgbClr val="0065BD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hangingPunct="1">
                <a:defRPr/>
              </a:pPr>
              <a:endParaRPr lang="en-US" sz="1300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135" name="Chevron2">
              <a:extLst>
                <a:ext uri="{FF2B5EF4-FFF2-40B4-BE49-F238E27FC236}">
                  <a16:creationId xmlns:a16="http://schemas.microsoft.com/office/drawing/2014/main" id="{DF22536A-236B-45F4-A4E6-2A6B9F304A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30510" y="1509126"/>
              <a:ext cx="277594" cy="630576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rgbClr val="A6A6A6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hangingPunct="1">
                <a:defRPr/>
              </a:pPr>
              <a:endParaRPr lang="en-US" sz="1300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8535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E3E2ED8E-F0E8-4160-AD0D-408367E873A2}"/>
              </a:ext>
            </a:extLst>
          </p:cNvPr>
          <p:cNvCxnSpPr>
            <a:cxnSpLocks/>
          </p:cNvCxnSpPr>
          <p:nvPr/>
        </p:nvCxnSpPr>
        <p:spPr>
          <a:xfrm>
            <a:off x="798428" y="78340"/>
            <a:ext cx="2" cy="6902287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99">
            <a:extLst>
              <a:ext uri="{FF2B5EF4-FFF2-40B4-BE49-F238E27FC236}">
                <a16:creationId xmlns:a16="http://schemas.microsoft.com/office/drawing/2014/main" id="{D0EB4D27-01EE-407E-A0E9-722C5382EC8D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3660590" y="326223"/>
            <a:ext cx="297000" cy="432000"/>
            <a:chOff x="5048874" y="1509126"/>
            <a:chExt cx="459230" cy="630576"/>
          </a:xfrm>
        </p:grpSpPr>
        <p:sp>
          <p:nvSpPr>
            <p:cNvPr id="29" name="Chevron2">
              <a:extLst>
                <a:ext uri="{FF2B5EF4-FFF2-40B4-BE49-F238E27FC236}">
                  <a16:creationId xmlns:a16="http://schemas.microsoft.com/office/drawing/2014/main" id="{868FBC91-EDA5-4D43-9F29-C708DAA6CBA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48874" y="1547812"/>
              <a:ext cx="243323" cy="553205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rgbClr val="0065BD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hangingPunct="1">
                <a:defRPr/>
              </a:pPr>
              <a:endParaRPr lang="en-US" sz="1300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30" name="Chevron2">
              <a:extLst>
                <a:ext uri="{FF2B5EF4-FFF2-40B4-BE49-F238E27FC236}">
                  <a16:creationId xmlns:a16="http://schemas.microsoft.com/office/drawing/2014/main" id="{DF22536A-236B-45F4-A4E6-2A6B9F304A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30510" y="1509126"/>
              <a:ext cx="277594" cy="630576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rgbClr val="A6A6A6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hangingPunct="1">
                <a:defRPr/>
              </a:pPr>
              <a:endParaRPr lang="en-US" sz="1300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</p:grpSp>
      <p:grpSp>
        <p:nvGrpSpPr>
          <p:cNvPr id="4" name="Group 34">
            <a:extLst>
              <a:ext uri="{FF2B5EF4-FFF2-40B4-BE49-F238E27FC236}">
                <a16:creationId xmlns:a16="http://schemas.microsoft.com/office/drawing/2014/main" id="{1A49AEF0-B45E-4E31-ADCC-9A607A7913F7}"/>
              </a:ext>
            </a:extLst>
          </p:cNvPr>
          <p:cNvGrpSpPr/>
          <p:nvPr/>
        </p:nvGrpSpPr>
        <p:grpSpPr>
          <a:xfrm>
            <a:off x="899592" y="283026"/>
            <a:ext cx="8063793" cy="519189"/>
            <a:chOff x="113539" y="589687"/>
            <a:chExt cx="12104132" cy="437892"/>
          </a:xfrm>
        </p:grpSpPr>
        <p:sp>
          <p:nvSpPr>
            <p:cNvPr id="47" name="Прямоугольник 35">
              <a:extLst>
                <a:ext uri="{FF2B5EF4-FFF2-40B4-BE49-F238E27FC236}">
                  <a16:creationId xmlns:a16="http://schemas.microsoft.com/office/drawing/2014/main" id="{707E1E12-BB99-4768-9195-D076E9F22FD3}"/>
                </a:ext>
              </a:extLst>
            </p:cNvPr>
            <p:cNvSpPr/>
            <p:nvPr/>
          </p:nvSpPr>
          <p:spPr>
            <a:xfrm>
              <a:off x="4701175" y="731827"/>
              <a:ext cx="4508108" cy="182880"/>
            </a:xfrm>
            <a:prstGeom prst="rect">
              <a:avLst/>
            </a:prstGeom>
            <a:solidFill>
              <a:srgbClr val="0065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 dirty="0"/>
            </a:p>
          </p:txBody>
        </p:sp>
        <p:sp>
          <p:nvSpPr>
            <p:cNvPr id="40" name="Прямоугольник 35">
              <a:extLst>
                <a:ext uri="{FF2B5EF4-FFF2-40B4-BE49-F238E27FC236}">
                  <a16:creationId xmlns:a16="http://schemas.microsoft.com/office/drawing/2014/main" id="{61AE3747-4C31-4063-B54E-14690AB4845C}"/>
                </a:ext>
              </a:extLst>
            </p:cNvPr>
            <p:cNvSpPr/>
            <p:nvPr/>
          </p:nvSpPr>
          <p:spPr>
            <a:xfrm>
              <a:off x="113539" y="731827"/>
              <a:ext cx="4270327" cy="182880"/>
            </a:xfrm>
            <a:prstGeom prst="rect">
              <a:avLst/>
            </a:prstGeom>
            <a:solidFill>
              <a:srgbClr val="0065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 dirty="0"/>
            </a:p>
          </p:txBody>
        </p:sp>
        <p:grpSp>
          <p:nvGrpSpPr>
            <p:cNvPr id="5" name="Группа 36">
              <a:extLst>
                <a:ext uri="{FF2B5EF4-FFF2-40B4-BE49-F238E27FC236}">
                  <a16:creationId xmlns:a16="http://schemas.microsoft.com/office/drawing/2014/main" id="{40279B0A-5140-40AC-BD21-C7433D7BAD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60151" y="618956"/>
              <a:ext cx="2168449" cy="408623"/>
              <a:chOff x="5146961" y="3087157"/>
              <a:chExt cx="1048943" cy="396000"/>
            </a:xfrm>
          </p:grpSpPr>
          <p:sp>
            <p:nvSpPr>
              <p:cNvPr id="60" name="Скругленный прямоугольник 63">
                <a:extLst>
                  <a:ext uri="{FF2B5EF4-FFF2-40B4-BE49-F238E27FC236}">
                    <a16:creationId xmlns:a16="http://schemas.microsoft.com/office/drawing/2014/main" id="{94766390-0CB0-4D2B-A247-F770E284CCCB}"/>
                  </a:ext>
                </a:extLst>
              </p:cNvPr>
              <p:cNvSpPr/>
              <p:nvPr/>
            </p:nvSpPr>
            <p:spPr>
              <a:xfrm>
                <a:off x="5146961" y="3087157"/>
                <a:ext cx="1007684" cy="396000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0065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ru-RU"/>
              </a:p>
            </p:txBody>
          </p:sp>
          <p:sp>
            <p:nvSpPr>
              <p:cNvPr id="61" name="TextBox 38">
                <a:extLst>
                  <a:ext uri="{FF2B5EF4-FFF2-40B4-BE49-F238E27FC236}">
                    <a16:creationId xmlns:a16="http://schemas.microsoft.com/office/drawing/2014/main" id="{9E35EA46-2AEE-42F1-AF61-ABF865BED4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7904" y="3093769"/>
                <a:ext cx="1008000" cy="328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/>
                <a:endParaRPr lang="en-US" altLang="ru-RU" sz="1600" b="1" dirty="0">
                  <a:solidFill>
                    <a:srgbClr val="0065BD"/>
                  </a:solidFill>
                  <a:latin typeface="Arial" panose="020B0604020202020204" pitchFamily="34" charset="0"/>
                  <a:ea typeface="Tahoma" panose="020B0604030504040204" pitchFamily="34" charset="0"/>
                </a:endParaRPr>
              </a:p>
            </p:txBody>
          </p: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01F0D31-F3E7-4BD1-8AC0-5234DB4CABE8}"/>
                </a:ext>
              </a:extLst>
            </p:cNvPr>
            <p:cNvSpPr txBox="1"/>
            <p:nvPr/>
          </p:nvSpPr>
          <p:spPr>
            <a:xfrm>
              <a:off x="967634" y="595000"/>
              <a:ext cx="2161928" cy="3893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4625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СЕЙЧАС</a:t>
              </a:r>
            </a:p>
          </p:txBody>
        </p:sp>
        <p:grpSp>
          <p:nvGrpSpPr>
            <p:cNvPr id="6" name="Группа 36">
              <a:extLst>
                <a:ext uri="{FF2B5EF4-FFF2-40B4-BE49-F238E27FC236}">
                  <a16:creationId xmlns:a16="http://schemas.microsoft.com/office/drawing/2014/main" id="{87B712B1-44C7-4E5E-A890-05F698C59F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56001" y="618956"/>
              <a:ext cx="2639992" cy="408623"/>
              <a:chOff x="5146961" y="3087157"/>
              <a:chExt cx="1048943" cy="396000"/>
            </a:xfrm>
          </p:grpSpPr>
          <p:sp>
            <p:nvSpPr>
              <p:cNvPr id="58" name="Скругленный прямоугольник 63">
                <a:extLst>
                  <a:ext uri="{FF2B5EF4-FFF2-40B4-BE49-F238E27FC236}">
                    <a16:creationId xmlns:a16="http://schemas.microsoft.com/office/drawing/2014/main" id="{73AB1D82-86B4-4AD8-A4D2-61EA59C452BE}"/>
                  </a:ext>
                </a:extLst>
              </p:cNvPr>
              <p:cNvSpPr/>
              <p:nvPr/>
            </p:nvSpPr>
            <p:spPr>
              <a:xfrm>
                <a:off x="5146961" y="3087157"/>
                <a:ext cx="1007684" cy="396000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0065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ru-RU"/>
              </a:p>
            </p:txBody>
          </p:sp>
          <p:sp>
            <p:nvSpPr>
              <p:cNvPr id="59" name="TextBox 38">
                <a:extLst>
                  <a:ext uri="{FF2B5EF4-FFF2-40B4-BE49-F238E27FC236}">
                    <a16:creationId xmlns:a16="http://schemas.microsoft.com/office/drawing/2014/main" id="{F6161CD2-DBF0-4BA9-854F-35C788D54F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7904" y="3093769"/>
                <a:ext cx="1008000" cy="328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/>
                <a:endParaRPr lang="en-US" altLang="ru-RU" sz="1600" b="1" dirty="0">
                  <a:solidFill>
                    <a:srgbClr val="0065BD"/>
                  </a:solidFill>
                  <a:latin typeface="Arial" panose="020B0604020202020204" pitchFamily="34" charset="0"/>
                  <a:ea typeface="Tahoma" panose="020B0604030504040204" pitchFamily="34" charset="0"/>
                </a:endParaRPr>
              </a:p>
            </p:txBody>
          </p:sp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71B2108-CD76-4A0E-B2E3-510DAE6098FB}"/>
                </a:ext>
              </a:extLst>
            </p:cNvPr>
            <p:cNvSpPr txBox="1"/>
            <p:nvPr/>
          </p:nvSpPr>
          <p:spPr>
            <a:xfrm>
              <a:off x="5030570" y="592873"/>
              <a:ext cx="3353640" cy="4283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4625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b="1" kern="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КАК БУДЕТ</a:t>
              </a:r>
              <a:endPara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3" name="Прямоугольник 35">
              <a:extLst>
                <a:ext uri="{FF2B5EF4-FFF2-40B4-BE49-F238E27FC236}">
                  <a16:creationId xmlns:a16="http://schemas.microsoft.com/office/drawing/2014/main" id="{60967775-0785-4237-BC85-A1DDEC4E1FE6}"/>
                </a:ext>
              </a:extLst>
            </p:cNvPr>
            <p:cNvSpPr/>
            <p:nvPr/>
          </p:nvSpPr>
          <p:spPr>
            <a:xfrm>
              <a:off x="9886770" y="731826"/>
              <a:ext cx="2330901" cy="20128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 dirty="0"/>
            </a:p>
          </p:txBody>
        </p:sp>
        <p:sp>
          <p:nvSpPr>
            <p:cNvPr id="54" name="Скругленный прямоугольник 63">
              <a:extLst>
                <a:ext uri="{FF2B5EF4-FFF2-40B4-BE49-F238E27FC236}">
                  <a16:creationId xmlns:a16="http://schemas.microsoft.com/office/drawing/2014/main" id="{A42D2358-E644-44CE-845A-F22CF2910BD3}"/>
                </a:ext>
              </a:extLst>
            </p:cNvPr>
            <p:cNvSpPr/>
            <p:nvPr/>
          </p:nvSpPr>
          <p:spPr bwMode="auto">
            <a:xfrm>
              <a:off x="10105820" y="618956"/>
              <a:ext cx="1934961" cy="40862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ACF7CBE7-DD02-4386-A3A7-F361D1747EC5}"/>
                </a:ext>
              </a:extLst>
            </p:cNvPr>
            <p:cNvSpPr txBox="1"/>
            <p:nvPr/>
          </p:nvSpPr>
          <p:spPr>
            <a:xfrm>
              <a:off x="9675740" y="589687"/>
              <a:ext cx="2365042" cy="4283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4625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ЭФФЕКТ</a:t>
              </a:r>
            </a:p>
          </p:txBody>
        </p:sp>
      </p:grpSp>
      <p:cxnSp>
        <p:nvCxnSpPr>
          <p:cNvPr id="132" name="Прямая соединительная линия 131">
            <a:extLst>
              <a:ext uri="{FF2B5EF4-FFF2-40B4-BE49-F238E27FC236}">
                <a16:creationId xmlns:a16="http://schemas.microsoft.com/office/drawing/2014/main" id="{E3E2ED8E-F0E8-4160-AD0D-408367E873A2}"/>
              </a:ext>
            </a:extLst>
          </p:cNvPr>
          <p:cNvCxnSpPr>
            <a:cxnSpLocks/>
          </p:cNvCxnSpPr>
          <p:nvPr/>
        </p:nvCxnSpPr>
        <p:spPr>
          <a:xfrm>
            <a:off x="7214669" y="78338"/>
            <a:ext cx="67627" cy="6779661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3" name="Группа 99">
            <a:extLst>
              <a:ext uri="{FF2B5EF4-FFF2-40B4-BE49-F238E27FC236}">
                <a16:creationId xmlns:a16="http://schemas.microsoft.com/office/drawing/2014/main" id="{D0EB4D27-01EE-407E-A0E9-722C5382EC8D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6867288" y="345989"/>
            <a:ext cx="297000" cy="432000"/>
            <a:chOff x="5048874" y="1509126"/>
            <a:chExt cx="459230" cy="630576"/>
          </a:xfrm>
        </p:grpSpPr>
        <p:sp>
          <p:nvSpPr>
            <p:cNvPr id="134" name="Chevron2">
              <a:extLst>
                <a:ext uri="{FF2B5EF4-FFF2-40B4-BE49-F238E27FC236}">
                  <a16:creationId xmlns:a16="http://schemas.microsoft.com/office/drawing/2014/main" id="{868FBC91-EDA5-4D43-9F29-C708DAA6CBA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48874" y="1547812"/>
              <a:ext cx="243323" cy="553205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rgbClr val="0065BD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hangingPunct="1">
                <a:defRPr/>
              </a:pPr>
              <a:endParaRPr lang="en-US" sz="1300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135" name="Chevron2">
              <a:extLst>
                <a:ext uri="{FF2B5EF4-FFF2-40B4-BE49-F238E27FC236}">
                  <a16:creationId xmlns:a16="http://schemas.microsoft.com/office/drawing/2014/main" id="{DF22536A-236B-45F4-A4E6-2A6B9F304A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30510" y="1509126"/>
              <a:ext cx="277594" cy="630576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rgbClr val="A6A6A6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hangingPunct="1">
                <a:defRPr/>
              </a:pPr>
              <a:endParaRPr lang="en-US" sz="1300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</p:grpSp>
      <p:sp>
        <p:nvSpPr>
          <p:cNvPr id="83" name="Подзаголовок 2"/>
          <p:cNvSpPr txBox="1">
            <a:spLocks/>
          </p:cNvSpPr>
          <p:nvPr/>
        </p:nvSpPr>
        <p:spPr>
          <a:xfrm>
            <a:off x="4175326" y="4224677"/>
            <a:ext cx="2930700" cy="1137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ru-RU"/>
            </a:defPPr>
            <a:lvl1pPr algn="ctr" defTabSz="995690">
              <a:defRPr sz="2000">
                <a:solidFill>
                  <a:schemeClr val="lt1"/>
                </a:solidFill>
              </a:defRPr>
            </a:lvl1pPr>
            <a:lvl2pPr marL="497845" defTabSz="995690">
              <a:defRPr sz="2000">
                <a:solidFill>
                  <a:schemeClr val="lt1"/>
                </a:solidFill>
              </a:defRPr>
            </a:lvl2pPr>
            <a:lvl3pPr marL="995690" defTabSz="995690">
              <a:defRPr sz="2000">
                <a:solidFill>
                  <a:schemeClr val="lt1"/>
                </a:solidFill>
              </a:defRPr>
            </a:lvl3pPr>
            <a:lvl4pPr marL="1493535" defTabSz="995690">
              <a:defRPr sz="2000">
                <a:solidFill>
                  <a:schemeClr val="lt1"/>
                </a:solidFill>
              </a:defRPr>
            </a:lvl4pPr>
            <a:lvl5pPr marL="1991380" defTabSz="995690">
              <a:defRPr sz="2000">
                <a:solidFill>
                  <a:schemeClr val="lt1"/>
                </a:solidFill>
              </a:defRPr>
            </a:lvl5pPr>
            <a:lvl6pPr marL="2489225" defTabSz="995690">
              <a:defRPr sz="2000">
                <a:solidFill>
                  <a:schemeClr val="lt1"/>
                </a:solidFill>
              </a:defRPr>
            </a:lvl6pPr>
            <a:lvl7pPr marL="2987070" defTabSz="995690">
              <a:defRPr sz="2000">
                <a:solidFill>
                  <a:schemeClr val="lt1"/>
                </a:solidFill>
              </a:defRPr>
            </a:lvl7pPr>
            <a:lvl8pPr marL="3484916" defTabSz="995690">
              <a:defRPr sz="2000">
                <a:solidFill>
                  <a:schemeClr val="lt1"/>
                </a:solidFill>
              </a:defRPr>
            </a:lvl8pPr>
            <a:lvl9pPr marL="3982761" defTabSz="995690">
              <a:defRPr sz="2000">
                <a:solidFill>
                  <a:schemeClr val="lt1"/>
                </a:solidFill>
              </a:defRPr>
            </a:lvl9pPr>
          </a:lstStyle>
          <a:p>
            <a:pPr algn="l"/>
            <a:r>
              <a:rPr lang="ru-RU" sz="1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ЗАПРОС ДОПОЛНИТЕЛЬНЫХ ПОЯСНЕНИЙ (ДОКУМЕНТОВ)</a:t>
            </a:r>
          </a:p>
        </p:txBody>
      </p:sp>
      <p:sp>
        <p:nvSpPr>
          <p:cNvPr id="84" name="Прямоугольник 83"/>
          <p:cNvSpPr/>
          <p:nvPr/>
        </p:nvSpPr>
        <p:spPr>
          <a:xfrm>
            <a:off x="878207" y="4177670"/>
            <a:ext cx="308323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 НАЛИЧИИ</a:t>
            </a:r>
            <a:r>
              <a:rPr lang="ru-RU" b="1" dirty="0">
                <a:solidFill>
                  <a:schemeClr val="tx2"/>
                </a:solidFill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НАРУШЕНИЯ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210240" y="4249678"/>
            <a:ext cx="4330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11560" y="4801215"/>
            <a:ext cx="281409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7688" indent="-285750"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закрытие счета</a:t>
            </a:r>
          </a:p>
          <a:p>
            <a:pPr marL="547688" indent="-285750"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налоговая проверка   </a:t>
            </a:r>
          </a:p>
          <a:p>
            <a:pPr marL="261938"/>
            <a:r>
              <a:rPr lang="ru-RU" sz="1200" i="1" u="sng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Справочно:</a:t>
            </a:r>
            <a:r>
              <a:rPr lang="ru-RU" sz="12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в 2020 г. вынесены 11 414  решений (8 853 НП), из них представлены </a:t>
            </a:r>
            <a:r>
              <a:rPr lang="ru-RU" sz="1200" i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доп.отчетность</a:t>
            </a:r>
            <a:r>
              <a:rPr lang="ru-RU" sz="12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- 4048 НП, пояснений-2 821 НП. </a:t>
            </a:r>
          </a:p>
        </p:txBody>
      </p:sp>
      <p:sp>
        <p:nvSpPr>
          <p:cNvPr id="90" name="Подзаголовок 2"/>
          <p:cNvSpPr txBox="1">
            <a:spLocks/>
          </p:cNvSpPr>
          <p:nvPr/>
        </p:nvSpPr>
        <p:spPr>
          <a:xfrm>
            <a:off x="7192141" y="4149080"/>
            <a:ext cx="2095409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возможность  представления дополнительных аргументов</a:t>
            </a:r>
            <a:endParaRPr lang="ru-RU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408967" y="5361768"/>
            <a:ext cx="155285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банковские счета не закрываются 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90175" y="1434727"/>
            <a:ext cx="4213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878206" y="1434727"/>
            <a:ext cx="61963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fontAlgn="ctr">
              <a:defRPr/>
            </a:pP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НЕСОГЛАСИЕ С ВЫЯВЛЕННЫМ  НАРУШЕНИЕМ:</a:t>
            </a:r>
            <a:endParaRPr lang="ru-RU" sz="1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4500" fontAlgn="ctr">
              <a:defRPr/>
            </a:pPr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одзаголовок 2"/>
          <p:cNvSpPr txBox="1">
            <a:spLocks/>
          </p:cNvSpPr>
          <p:nvPr/>
        </p:nvSpPr>
        <p:spPr>
          <a:xfrm>
            <a:off x="899592" y="1893167"/>
            <a:ext cx="3156549" cy="8662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ru-RU"/>
            </a:defPPr>
            <a:lvl1pPr algn="ctr" defTabSz="995690">
              <a:defRPr sz="2000">
                <a:solidFill>
                  <a:schemeClr val="lt1"/>
                </a:solidFill>
              </a:defRPr>
            </a:lvl1pPr>
            <a:lvl2pPr marL="497845" defTabSz="995690">
              <a:defRPr sz="2000">
                <a:solidFill>
                  <a:schemeClr val="lt1"/>
                </a:solidFill>
              </a:defRPr>
            </a:lvl2pPr>
            <a:lvl3pPr marL="995690" defTabSz="995690">
              <a:defRPr sz="2000">
                <a:solidFill>
                  <a:schemeClr val="lt1"/>
                </a:solidFill>
              </a:defRPr>
            </a:lvl3pPr>
            <a:lvl4pPr marL="1493535" defTabSz="995690">
              <a:defRPr sz="2000">
                <a:solidFill>
                  <a:schemeClr val="lt1"/>
                </a:solidFill>
              </a:defRPr>
            </a:lvl4pPr>
            <a:lvl5pPr marL="1991380" defTabSz="995690">
              <a:defRPr sz="2000">
                <a:solidFill>
                  <a:schemeClr val="lt1"/>
                </a:solidFill>
              </a:defRPr>
            </a:lvl5pPr>
            <a:lvl6pPr marL="2489225" defTabSz="995690">
              <a:defRPr sz="2000">
                <a:solidFill>
                  <a:schemeClr val="lt1"/>
                </a:solidFill>
              </a:defRPr>
            </a:lvl6pPr>
            <a:lvl7pPr marL="2987070" defTabSz="995690">
              <a:defRPr sz="2000">
                <a:solidFill>
                  <a:schemeClr val="lt1"/>
                </a:solidFill>
              </a:defRPr>
            </a:lvl7pPr>
            <a:lvl8pPr marL="3484916" defTabSz="995690">
              <a:defRPr sz="2000">
                <a:solidFill>
                  <a:schemeClr val="lt1"/>
                </a:solidFill>
              </a:defRPr>
            </a:lvl8pPr>
            <a:lvl9pPr marL="3982761" defTabSz="995690">
              <a:defRPr sz="2000">
                <a:solidFill>
                  <a:schemeClr val="lt1"/>
                </a:solidFill>
              </a:defRPr>
            </a:lvl9pPr>
          </a:lstStyle>
          <a:p>
            <a:pPr marL="174625" indent="-174625" algn="l" defTabSz="914400"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предоставление пояснений и документов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223491" y="2980706"/>
            <a:ext cx="4198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899592" y="3068960"/>
            <a:ext cx="62064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РАССМОТРЕНИЕ ПОЯСНЕНИЙ И ДОКУМЕНТОВ</a:t>
            </a:r>
          </a:p>
        </p:txBody>
      </p:sp>
    </p:spTree>
    <p:extLst>
      <p:ext uri="{BB962C8B-B14F-4D97-AF65-F5344CB8AC3E}">
        <p14:creationId xmlns:p14="http://schemas.microsoft.com/office/powerpoint/2010/main" val="1571493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Прямая соединительная линия 50">
            <a:extLst>
              <a:ext uri="{FF2B5EF4-FFF2-40B4-BE49-F238E27FC236}">
                <a16:creationId xmlns:a16="http://schemas.microsoft.com/office/drawing/2014/main" id="{E3E2ED8E-F0E8-4160-AD0D-408367E873A2}"/>
              </a:ext>
            </a:extLst>
          </p:cNvPr>
          <p:cNvCxnSpPr>
            <a:cxnSpLocks/>
          </p:cNvCxnSpPr>
          <p:nvPr/>
        </p:nvCxnSpPr>
        <p:spPr>
          <a:xfrm>
            <a:off x="798428" y="78340"/>
            <a:ext cx="2" cy="6902287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Группа 99">
            <a:extLst>
              <a:ext uri="{FF2B5EF4-FFF2-40B4-BE49-F238E27FC236}">
                <a16:creationId xmlns:a16="http://schemas.microsoft.com/office/drawing/2014/main" id="{D0EB4D27-01EE-407E-A0E9-722C5382EC8D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3560376" y="333936"/>
            <a:ext cx="297000" cy="432000"/>
            <a:chOff x="5048874" y="1509126"/>
            <a:chExt cx="459230" cy="630576"/>
          </a:xfrm>
        </p:grpSpPr>
        <p:sp>
          <p:nvSpPr>
            <p:cNvPr id="29" name="Chevron2">
              <a:extLst>
                <a:ext uri="{FF2B5EF4-FFF2-40B4-BE49-F238E27FC236}">
                  <a16:creationId xmlns:a16="http://schemas.microsoft.com/office/drawing/2014/main" id="{868FBC91-EDA5-4D43-9F29-C708DAA6CBA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48874" y="1547812"/>
              <a:ext cx="243323" cy="553205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rgbClr val="0065BD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hangingPunct="1">
                <a:defRPr/>
              </a:pPr>
              <a:endParaRPr lang="en-US" sz="1300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30" name="Chevron2">
              <a:extLst>
                <a:ext uri="{FF2B5EF4-FFF2-40B4-BE49-F238E27FC236}">
                  <a16:creationId xmlns:a16="http://schemas.microsoft.com/office/drawing/2014/main" id="{DF22536A-236B-45F4-A4E6-2A6B9F304A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30510" y="1509126"/>
              <a:ext cx="277594" cy="630576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rgbClr val="A6A6A6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hangingPunct="1">
                <a:defRPr/>
              </a:pPr>
              <a:endParaRPr lang="en-US" sz="1300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</p:grpSp>
      <p:grpSp>
        <p:nvGrpSpPr>
          <p:cNvPr id="4" name="Group 34">
            <a:extLst>
              <a:ext uri="{FF2B5EF4-FFF2-40B4-BE49-F238E27FC236}">
                <a16:creationId xmlns:a16="http://schemas.microsoft.com/office/drawing/2014/main" id="{1A49AEF0-B45E-4E31-ADCC-9A607A7913F7}"/>
              </a:ext>
            </a:extLst>
          </p:cNvPr>
          <p:cNvGrpSpPr/>
          <p:nvPr/>
        </p:nvGrpSpPr>
        <p:grpSpPr>
          <a:xfrm>
            <a:off x="825175" y="261880"/>
            <a:ext cx="8067305" cy="520772"/>
            <a:chOff x="113539" y="592873"/>
            <a:chExt cx="12109403" cy="439228"/>
          </a:xfrm>
        </p:grpSpPr>
        <p:sp>
          <p:nvSpPr>
            <p:cNvPr id="47" name="Прямоугольник 35">
              <a:extLst>
                <a:ext uri="{FF2B5EF4-FFF2-40B4-BE49-F238E27FC236}">
                  <a16:creationId xmlns:a16="http://schemas.microsoft.com/office/drawing/2014/main" id="{707E1E12-BB99-4768-9195-D076E9F22FD3}"/>
                </a:ext>
              </a:extLst>
            </p:cNvPr>
            <p:cNvSpPr/>
            <p:nvPr/>
          </p:nvSpPr>
          <p:spPr>
            <a:xfrm>
              <a:off x="4701175" y="731827"/>
              <a:ext cx="4508108" cy="182880"/>
            </a:xfrm>
            <a:prstGeom prst="rect">
              <a:avLst/>
            </a:prstGeom>
            <a:solidFill>
              <a:srgbClr val="0065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 dirty="0"/>
            </a:p>
          </p:txBody>
        </p:sp>
        <p:sp>
          <p:nvSpPr>
            <p:cNvPr id="40" name="Прямоугольник 35">
              <a:extLst>
                <a:ext uri="{FF2B5EF4-FFF2-40B4-BE49-F238E27FC236}">
                  <a16:creationId xmlns:a16="http://schemas.microsoft.com/office/drawing/2014/main" id="{61AE3747-4C31-4063-B54E-14690AB4845C}"/>
                </a:ext>
              </a:extLst>
            </p:cNvPr>
            <p:cNvSpPr/>
            <p:nvPr/>
          </p:nvSpPr>
          <p:spPr>
            <a:xfrm>
              <a:off x="113539" y="731827"/>
              <a:ext cx="4270327" cy="182880"/>
            </a:xfrm>
            <a:prstGeom prst="rect">
              <a:avLst/>
            </a:prstGeom>
            <a:solidFill>
              <a:srgbClr val="0065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 dirty="0"/>
            </a:p>
          </p:txBody>
        </p:sp>
        <p:grpSp>
          <p:nvGrpSpPr>
            <p:cNvPr id="5" name="Группа 36">
              <a:extLst>
                <a:ext uri="{FF2B5EF4-FFF2-40B4-BE49-F238E27FC236}">
                  <a16:creationId xmlns:a16="http://schemas.microsoft.com/office/drawing/2014/main" id="{40279B0A-5140-40AC-BD21-C7433D7BAD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60151" y="618956"/>
              <a:ext cx="2168449" cy="408623"/>
              <a:chOff x="5146961" y="3087157"/>
              <a:chExt cx="1048943" cy="396000"/>
            </a:xfrm>
          </p:grpSpPr>
          <p:sp>
            <p:nvSpPr>
              <p:cNvPr id="60" name="Скругленный прямоугольник 63">
                <a:extLst>
                  <a:ext uri="{FF2B5EF4-FFF2-40B4-BE49-F238E27FC236}">
                    <a16:creationId xmlns:a16="http://schemas.microsoft.com/office/drawing/2014/main" id="{94766390-0CB0-4D2B-A247-F770E284CCCB}"/>
                  </a:ext>
                </a:extLst>
              </p:cNvPr>
              <p:cNvSpPr/>
              <p:nvPr/>
            </p:nvSpPr>
            <p:spPr>
              <a:xfrm>
                <a:off x="5146961" y="3087157"/>
                <a:ext cx="1007684" cy="396000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0065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ru-RU"/>
              </a:p>
            </p:txBody>
          </p:sp>
          <p:sp>
            <p:nvSpPr>
              <p:cNvPr id="61" name="TextBox 38">
                <a:extLst>
                  <a:ext uri="{FF2B5EF4-FFF2-40B4-BE49-F238E27FC236}">
                    <a16:creationId xmlns:a16="http://schemas.microsoft.com/office/drawing/2014/main" id="{9E35EA46-2AEE-42F1-AF61-ABF865BED4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7904" y="3093769"/>
                <a:ext cx="1008000" cy="328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/>
                <a:endParaRPr lang="en-US" altLang="ru-RU" sz="1600" b="1" dirty="0">
                  <a:solidFill>
                    <a:srgbClr val="0065BD"/>
                  </a:solidFill>
                  <a:latin typeface="Arial" panose="020B0604020202020204" pitchFamily="34" charset="0"/>
                  <a:ea typeface="Tahoma" panose="020B0604030504040204" pitchFamily="34" charset="0"/>
                </a:endParaRPr>
              </a:p>
            </p:txBody>
          </p: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01F0D31-F3E7-4BD1-8AC0-5234DB4CABE8}"/>
                </a:ext>
              </a:extLst>
            </p:cNvPr>
            <p:cNvSpPr txBox="1"/>
            <p:nvPr/>
          </p:nvSpPr>
          <p:spPr>
            <a:xfrm>
              <a:off x="967634" y="595000"/>
              <a:ext cx="2161928" cy="3893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4625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СЕЙЧАС</a:t>
              </a:r>
            </a:p>
          </p:txBody>
        </p:sp>
        <p:grpSp>
          <p:nvGrpSpPr>
            <p:cNvPr id="6" name="Группа 36">
              <a:extLst>
                <a:ext uri="{FF2B5EF4-FFF2-40B4-BE49-F238E27FC236}">
                  <a16:creationId xmlns:a16="http://schemas.microsoft.com/office/drawing/2014/main" id="{87B712B1-44C7-4E5E-A890-05F698C59F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56001" y="618956"/>
              <a:ext cx="2639992" cy="408623"/>
              <a:chOff x="5146961" y="3087157"/>
              <a:chExt cx="1048943" cy="396000"/>
            </a:xfrm>
          </p:grpSpPr>
          <p:sp>
            <p:nvSpPr>
              <p:cNvPr id="58" name="Скругленный прямоугольник 63">
                <a:extLst>
                  <a:ext uri="{FF2B5EF4-FFF2-40B4-BE49-F238E27FC236}">
                    <a16:creationId xmlns:a16="http://schemas.microsoft.com/office/drawing/2014/main" id="{73AB1D82-86B4-4AD8-A4D2-61EA59C452BE}"/>
                  </a:ext>
                </a:extLst>
              </p:cNvPr>
              <p:cNvSpPr/>
              <p:nvPr/>
            </p:nvSpPr>
            <p:spPr>
              <a:xfrm>
                <a:off x="5146961" y="3087157"/>
                <a:ext cx="1007684" cy="396000"/>
              </a:xfrm>
              <a:prstGeom prst="roundRect">
                <a:avLst/>
              </a:prstGeom>
              <a:solidFill>
                <a:schemeClr val="bg1"/>
              </a:solidFill>
              <a:ln w="38100">
                <a:solidFill>
                  <a:srgbClr val="0065B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ru-RU"/>
              </a:p>
            </p:txBody>
          </p:sp>
          <p:sp>
            <p:nvSpPr>
              <p:cNvPr id="59" name="TextBox 38">
                <a:extLst>
                  <a:ext uri="{FF2B5EF4-FFF2-40B4-BE49-F238E27FC236}">
                    <a16:creationId xmlns:a16="http://schemas.microsoft.com/office/drawing/2014/main" id="{F6161CD2-DBF0-4BA9-854F-35C788D54F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7904" y="3093769"/>
                <a:ext cx="1008000" cy="3280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/>
                <a:endParaRPr lang="en-US" altLang="ru-RU" sz="1600" b="1" dirty="0">
                  <a:solidFill>
                    <a:srgbClr val="0065BD"/>
                  </a:solidFill>
                  <a:latin typeface="Arial" panose="020B0604020202020204" pitchFamily="34" charset="0"/>
                  <a:ea typeface="Tahoma" panose="020B0604030504040204" pitchFamily="34" charset="0"/>
                </a:endParaRPr>
              </a:p>
            </p:txBody>
          </p:sp>
        </p:grp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371B2108-CD76-4A0E-B2E3-510DAE6098FB}"/>
                </a:ext>
              </a:extLst>
            </p:cNvPr>
            <p:cNvSpPr txBox="1"/>
            <p:nvPr/>
          </p:nvSpPr>
          <p:spPr>
            <a:xfrm>
              <a:off x="5030570" y="592873"/>
              <a:ext cx="3353640" cy="4283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4625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b="1" kern="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КАК БУДЕТ</a:t>
              </a:r>
              <a:endPara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3" name="Прямоугольник 35">
              <a:extLst>
                <a:ext uri="{FF2B5EF4-FFF2-40B4-BE49-F238E27FC236}">
                  <a16:creationId xmlns:a16="http://schemas.microsoft.com/office/drawing/2014/main" id="{60967775-0785-4237-BC85-A1DDEC4E1FE6}"/>
                </a:ext>
              </a:extLst>
            </p:cNvPr>
            <p:cNvSpPr/>
            <p:nvPr/>
          </p:nvSpPr>
          <p:spPr>
            <a:xfrm>
              <a:off x="9886770" y="731826"/>
              <a:ext cx="2330901" cy="20128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 dirty="0"/>
            </a:p>
          </p:txBody>
        </p:sp>
        <p:sp>
          <p:nvSpPr>
            <p:cNvPr id="54" name="Скругленный прямоугольник 63">
              <a:extLst>
                <a:ext uri="{FF2B5EF4-FFF2-40B4-BE49-F238E27FC236}">
                  <a16:creationId xmlns:a16="http://schemas.microsoft.com/office/drawing/2014/main" id="{A42D2358-E644-44CE-845A-F22CF2910BD3}"/>
                </a:ext>
              </a:extLst>
            </p:cNvPr>
            <p:cNvSpPr/>
            <p:nvPr/>
          </p:nvSpPr>
          <p:spPr bwMode="auto">
            <a:xfrm>
              <a:off x="10105820" y="618956"/>
              <a:ext cx="1934961" cy="40862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ACF7CBE7-DD02-4386-A3A7-F361D1747EC5}"/>
                </a:ext>
              </a:extLst>
            </p:cNvPr>
            <p:cNvSpPr txBox="1"/>
            <p:nvPr/>
          </p:nvSpPr>
          <p:spPr>
            <a:xfrm>
              <a:off x="10068931" y="603787"/>
              <a:ext cx="2154011" cy="4283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lvl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ЭФФЕКТ</a:t>
              </a:r>
            </a:p>
          </p:txBody>
        </p:sp>
      </p:grpSp>
      <p:cxnSp>
        <p:nvCxnSpPr>
          <p:cNvPr id="132" name="Прямая соединительная линия 131">
            <a:extLst>
              <a:ext uri="{FF2B5EF4-FFF2-40B4-BE49-F238E27FC236}">
                <a16:creationId xmlns:a16="http://schemas.microsoft.com/office/drawing/2014/main" id="{E3E2ED8E-F0E8-4160-AD0D-408367E873A2}"/>
              </a:ext>
            </a:extLst>
          </p:cNvPr>
          <p:cNvCxnSpPr>
            <a:cxnSpLocks/>
          </p:cNvCxnSpPr>
          <p:nvPr/>
        </p:nvCxnSpPr>
        <p:spPr>
          <a:xfrm flipH="1">
            <a:off x="7244980" y="121052"/>
            <a:ext cx="1" cy="6902287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3" name="Группа 99">
            <a:extLst>
              <a:ext uri="{FF2B5EF4-FFF2-40B4-BE49-F238E27FC236}">
                <a16:creationId xmlns:a16="http://schemas.microsoft.com/office/drawing/2014/main" id="{D0EB4D27-01EE-407E-A0E9-722C5382EC8D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6770476" y="307433"/>
            <a:ext cx="366818" cy="432000"/>
            <a:chOff x="5048874" y="1509126"/>
            <a:chExt cx="459230" cy="630576"/>
          </a:xfrm>
        </p:grpSpPr>
        <p:sp>
          <p:nvSpPr>
            <p:cNvPr id="134" name="Chevron2">
              <a:extLst>
                <a:ext uri="{FF2B5EF4-FFF2-40B4-BE49-F238E27FC236}">
                  <a16:creationId xmlns:a16="http://schemas.microsoft.com/office/drawing/2014/main" id="{868FBC91-EDA5-4D43-9F29-C708DAA6CBA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048874" y="1547812"/>
              <a:ext cx="243323" cy="553205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rgbClr val="0065BD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hangingPunct="1">
                <a:defRPr/>
              </a:pPr>
              <a:endParaRPr lang="en-US" sz="1300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  <p:sp>
          <p:nvSpPr>
            <p:cNvPr id="135" name="Chevron2">
              <a:extLst>
                <a:ext uri="{FF2B5EF4-FFF2-40B4-BE49-F238E27FC236}">
                  <a16:creationId xmlns:a16="http://schemas.microsoft.com/office/drawing/2014/main" id="{DF22536A-236B-45F4-A4E6-2A6B9F304AA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230510" y="1509126"/>
              <a:ext cx="277594" cy="630576"/>
            </a:xfrm>
            <a:custGeom>
              <a:avLst/>
              <a:gdLst/>
              <a:ahLst/>
              <a:cxnLst/>
              <a:rect l="0" t="0" r="0" b="0"/>
              <a:pathLst>
                <a:path w="2984501" h="5080001">
                  <a:moveTo>
                    <a:pt x="0" y="0"/>
                  </a:moveTo>
                  <a:lnTo>
                    <a:pt x="1524000" y="0"/>
                  </a:lnTo>
                  <a:lnTo>
                    <a:pt x="2984500" y="2540000"/>
                  </a:lnTo>
                  <a:lnTo>
                    <a:pt x="1524000" y="5080000"/>
                  </a:lnTo>
                  <a:lnTo>
                    <a:pt x="0" y="5080000"/>
                  </a:lnTo>
                  <a:lnTo>
                    <a:pt x="1460500" y="2540000"/>
                  </a:lnTo>
                  <a:close/>
                </a:path>
              </a:pathLst>
            </a:custGeom>
            <a:solidFill>
              <a:srgbClr val="A6A6A6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 eaLnBrk="1" hangingPunct="1">
                <a:defRPr/>
              </a:pPr>
              <a:endParaRPr lang="en-US" sz="1300" dirty="0" err="1">
                <a:solidFill>
                  <a:srgbClr val="000000"/>
                </a:solidFill>
                <a:latin typeface="Segoe UI Light"/>
                <a:ea typeface="ＭＳ Ｐゴシック"/>
              </a:endParaRPr>
            </a:p>
          </p:txBody>
        </p:sp>
      </p:grpSp>
      <p:sp>
        <p:nvSpPr>
          <p:cNvPr id="35" name="Прямоугольник 34"/>
          <p:cNvSpPr/>
          <p:nvPr/>
        </p:nvSpPr>
        <p:spPr>
          <a:xfrm>
            <a:off x="608048" y="930206"/>
            <a:ext cx="669048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ДИСТАНЦИОННЫЙ МОНИТОРИНГ</a:t>
            </a:r>
          </a:p>
          <a:p>
            <a:pPr algn="ctr"/>
            <a:r>
              <a:rPr lang="ru-RU" sz="14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Проводит  вышестоящий  Департамент госдоходов </a:t>
            </a:r>
            <a:endParaRPr lang="ru-RU" sz="16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107505" y="3472200"/>
            <a:ext cx="5696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3400587" y="4005064"/>
            <a:ext cx="389794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определение суммы не уплаченных налогов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разноска налога на лицевой счет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108916" y="3501008"/>
            <a:ext cx="41467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fontAlgn="ctr">
              <a:defRPr/>
            </a:pPr>
            <a:r>
              <a:rPr lang="ru-RU" sz="1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ВЫНЕСЕНИЕ МОТИВИРОВАННОГО РЕШЕНИЯ</a:t>
            </a:r>
          </a:p>
        </p:txBody>
      </p:sp>
      <p:sp>
        <p:nvSpPr>
          <p:cNvPr id="37" name="Подзаголовок 2"/>
          <p:cNvSpPr txBox="1">
            <a:spLocks/>
          </p:cNvSpPr>
          <p:nvPr/>
        </p:nvSpPr>
        <p:spPr>
          <a:xfrm>
            <a:off x="7255665" y="2370241"/>
            <a:ext cx="1780831" cy="9284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6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108917" y="1539244"/>
            <a:ext cx="4329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fontAlgn="ctr">
              <a:defRPr/>
            </a:pPr>
            <a:r>
              <a:rPr lang="ru-RU" sz="1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ДОПОЛНИТЕЛЬНОЕ ИЗУЧЕНИЕ ПОЯСНЕНИЙ  И ДОКУМЕНТОВ </a:t>
            </a:r>
          </a:p>
          <a:p>
            <a:pPr marL="444500" fontAlgn="ctr">
              <a:defRPr/>
            </a:pPr>
            <a:r>
              <a:rPr lang="ru-RU" sz="1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(до 30 рабочих дней)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251521" y="1023119"/>
            <a:ext cx="3774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344415" y="3068960"/>
            <a:ext cx="16611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налоговая проверка не проводится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3369608" y="2300953"/>
            <a:ext cx="39089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экспертная оценка хозяйственных операций и событий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подробная фиксация выявленных нарушений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243730" y="4979263"/>
            <a:ext cx="3561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563888" y="5040820"/>
            <a:ext cx="32445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ОБЖАЛОВАНИЕ МОТИВИРОВАННОГО РЕШЕНИЯ</a:t>
            </a:r>
          </a:p>
        </p:txBody>
      </p:sp>
      <p:sp>
        <p:nvSpPr>
          <p:cNvPr id="41" name="Подзаголовок 2"/>
          <p:cNvSpPr txBox="1">
            <a:spLocks/>
          </p:cNvSpPr>
          <p:nvPr/>
        </p:nvSpPr>
        <p:spPr>
          <a:xfrm>
            <a:off x="3419871" y="5871818"/>
            <a:ext cx="3717423" cy="869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ru-RU"/>
            </a:defPPr>
            <a:lvl1pPr algn="ctr" defTabSz="995690">
              <a:defRPr sz="2000">
                <a:solidFill>
                  <a:schemeClr val="lt1"/>
                </a:solidFill>
              </a:defRPr>
            </a:lvl1pPr>
            <a:lvl2pPr marL="497845" defTabSz="995690">
              <a:defRPr sz="2000">
                <a:solidFill>
                  <a:schemeClr val="lt1"/>
                </a:solidFill>
              </a:defRPr>
            </a:lvl2pPr>
            <a:lvl3pPr marL="995690" defTabSz="995690">
              <a:defRPr sz="2000">
                <a:solidFill>
                  <a:schemeClr val="lt1"/>
                </a:solidFill>
              </a:defRPr>
            </a:lvl3pPr>
            <a:lvl4pPr marL="1493535" defTabSz="995690">
              <a:defRPr sz="2000">
                <a:solidFill>
                  <a:schemeClr val="lt1"/>
                </a:solidFill>
              </a:defRPr>
            </a:lvl4pPr>
            <a:lvl5pPr marL="1991380" defTabSz="995690">
              <a:defRPr sz="2000">
                <a:solidFill>
                  <a:schemeClr val="lt1"/>
                </a:solidFill>
              </a:defRPr>
            </a:lvl5pPr>
            <a:lvl6pPr marL="2489225" defTabSz="995690">
              <a:defRPr sz="2000">
                <a:solidFill>
                  <a:schemeClr val="lt1"/>
                </a:solidFill>
              </a:defRPr>
            </a:lvl6pPr>
            <a:lvl7pPr marL="2987070" defTabSz="995690">
              <a:defRPr sz="2000">
                <a:solidFill>
                  <a:schemeClr val="lt1"/>
                </a:solidFill>
              </a:defRPr>
            </a:lvl7pPr>
            <a:lvl8pPr marL="3484916" defTabSz="995690">
              <a:defRPr sz="2000">
                <a:solidFill>
                  <a:schemeClr val="lt1"/>
                </a:solidFill>
              </a:defRPr>
            </a:lvl8pPr>
            <a:lvl9pPr marL="3982761" defTabSz="995690">
              <a:defRPr sz="2000">
                <a:solidFill>
                  <a:schemeClr val="lt1"/>
                </a:solidFill>
              </a:defRPr>
            </a:lvl9pPr>
          </a:lstStyle>
          <a:p>
            <a:pPr marL="285750" indent="-285750" algn="l" defTabSz="914400"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обжалование в КГД</a:t>
            </a:r>
          </a:p>
          <a:p>
            <a:pPr marL="285750" indent="-285750" algn="l" defTabSz="914400">
              <a:buFont typeface="Wingdings" panose="05000000000000000000" pitchFamily="2" charset="2"/>
              <a:buChar char="§"/>
            </a:pPr>
            <a:r>
              <a:rPr lang="ru-RU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обжалование в СУД </a:t>
            </a:r>
            <a:r>
              <a:rPr lang="ru-RU" sz="1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2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материальные требования, рассмотрение по сути</a:t>
            </a:r>
            <a:r>
              <a:rPr lang="ru-RU" sz="1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l"/>
            <a:r>
              <a:rPr lang="ru-RU" sz="12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7196503" y="5085184"/>
            <a:ext cx="202381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приостановление</a:t>
            </a:r>
          </a:p>
          <a:p>
            <a:pPr algn="ctr"/>
            <a:r>
              <a:rPr lang="ru-RU" sz="1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взыскания налогов на период обжалования</a:t>
            </a:r>
          </a:p>
        </p:txBody>
      </p:sp>
    </p:spTree>
    <p:extLst>
      <p:ext uri="{BB962C8B-B14F-4D97-AF65-F5344CB8AC3E}">
        <p14:creationId xmlns:p14="http://schemas.microsoft.com/office/powerpoint/2010/main" val="12167329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2545</TotalTime>
  <Words>249</Words>
  <Application>Microsoft Office PowerPoint</Application>
  <PresentationFormat>Экран (4:3)</PresentationFormat>
  <Paragraphs>71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Segoe UI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Юзбаева Гаухар Талгатовна</dc:creator>
  <cp:lastModifiedBy>Амургалинова Зайра Абулхаировна.</cp:lastModifiedBy>
  <cp:revision>124</cp:revision>
  <cp:lastPrinted>2021-02-09T08:58:22Z</cp:lastPrinted>
  <dcterms:created xsi:type="dcterms:W3CDTF">2021-02-08T08:22:25Z</dcterms:created>
  <dcterms:modified xsi:type="dcterms:W3CDTF">2021-02-11T05:59:14Z</dcterms:modified>
</cp:coreProperties>
</file>